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87" autoAdjust="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05267-043B-471A-88A5-F6F605428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2719" y="-112058"/>
            <a:ext cx="8915399" cy="2262781"/>
          </a:xfrm>
        </p:spPr>
        <p:txBody>
          <a:bodyPr/>
          <a:lstStyle/>
          <a:p>
            <a:r>
              <a:rPr lang="en-US" dirty="0"/>
              <a:t>BENAZIR BHUTTO SHAHEED UNIVERSITY LYARI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CA3E7A-403E-4BCF-9C00-B874754739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1" y="2545169"/>
            <a:ext cx="10439399" cy="3559796"/>
          </a:xfrm>
        </p:spPr>
        <p:txBody>
          <a:bodyPr>
            <a:normAutofit/>
          </a:bodyPr>
          <a:lstStyle/>
          <a:p>
            <a:r>
              <a:rPr lang="en-US" b="1" dirty="0"/>
              <a:t>Department:</a:t>
            </a:r>
            <a:r>
              <a:rPr lang="en-US" dirty="0"/>
              <a:t> Computer Science</a:t>
            </a:r>
            <a:br>
              <a:rPr lang="en-US" dirty="0"/>
            </a:br>
            <a:r>
              <a:rPr lang="en-US" b="1" dirty="0"/>
              <a:t>Course:</a:t>
            </a:r>
            <a:r>
              <a:rPr lang="en-US" dirty="0"/>
              <a:t> Artificial Intelligence</a:t>
            </a:r>
            <a:br>
              <a:rPr lang="en-US" dirty="0"/>
            </a:br>
            <a:r>
              <a:rPr lang="en-US" b="1" dirty="0"/>
              <a:t>Instructor:</a:t>
            </a:r>
            <a:r>
              <a:rPr lang="en-US" dirty="0"/>
              <a:t> Anwar Ali</a:t>
            </a:r>
            <a:br>
              <a:rPr lang="en-US" dirty="0"/>
            </a:br>
            <a:r>
              <a:rPr lang="en-US" b="1" dirty="0"/>
              <a:t>Lab Topic:</a:t>
            </a:r>
            <a:r>
              <a:rPr lang="en-US" dirty="0"/>
              <a:t> </a:t>
            </a:r>
            <a:r>
              <a:rPr lang="en-US" i="1" dirty="0"/>
              <a:t>BERT + CSP Label Constraints (Text Classification)</a:t>
            </a:r>
            <a:endParaRPr lang="en-US" dirty="0"/>
          </a:p>
          <a:p>
            <a:r>
              <a:rPr lang="en-US" b="1" dirty="0"/>
              <a:t>Members: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Musavir</a:t>
            </a:r>
            <a:r>
              <a:rPr lang="en-US" dirty="0"/>
              <a:t> Hussain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Saim</a:t>
            </a:r>
            <a:r>
              <a:rPr lang="en-US" dirty="0"/>
              <a:t> Khan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Saqib Ali </a:t>
            </a:r>
            <a:r>
              <a:rPr lang="en-US" dirty="0" err="1"/>
              <a:t>Brohi</a:t>
            </a: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794895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69EB1-AFD8-4534-9190-53E7B431C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Trainer Setup (</a:t>
            </a:r>
            <a:r>
              <a:rPr lang="en-US" dirty="0" err="1"/>
              <a:t>HuggingFace</a:t>
            </a:r>
            <a:r>
              <a:rPr lang="en-US" dirty="0"/>
              <a:t>)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D2F87-BB07-4EF8-B1EE-86443977C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Trainer components:</a:t>
            </a:r>
          </a:p>
          <a:p>
            <a:r>
              <a:rPr lang="en-US" b="1" dirty="0"/>
              <a:t>Model</a:t>
            </a:r>
            <a:r>
              <a:rPr lang="en-US" dirty="0"/>
              <a:t> — BERT for classification</a:t>
            </a:r>
          </a:p>
          <a:p>
            <a:r>
              <a:rPr lang="en-US" b="1" dirty="0" err="1"/>
              <a:t>TrainingArguments</a:t>
            </a:r>
            <a:r>
              <a:rPr lang="en-US" dirty="0"/>
              <a:t> — epochs, batch size, logging steps</a:t>
            </a:r>
          </a:p>
          <a:p>
            <a:r>
              <a:rPr lang="en-US" b="1" dirty="0"/>
              <a:t>Dataset</a:t>
            </a:r>
            <a:r>
              <a:rPr lang="en-US" dirty="0"/>
              <a:t> — tokenized train &amp; test sets</a:t>
            </a:r>
          </a:p>
          <a:p>
            <a:r>
              <a:rPr lang="en-US" dirty="0"/>
              <a:t>Trainer handles:</a:t>
            </a:r>
          </a:p>
          <a:p>
            <a:r>
              <a:rPr lang="en-US" dirty="0"/>
              <a:t>Gradient updates</a:t>
            </a:r>
          </a:p>
          <a:p>
            <a:r>
              <a:rPr lang="en-US" dirty="0"/>
              <a:t>Logging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Checkpointing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701790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0A81D-91A5-4B55-B1D2-6D349DA2A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CSP Label Constraints (Concept)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D7F8C-8E9A-480D-8023-6251AB356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CSP = </a:t>
            </a:r>
            <a:r>
              <a:rPr lang="en-US" b="1" dirty="0"/>
              <a:t>Constraint Satisfaction Problem</a:t>
            </a:r>
            <a:r>
              <a:rPr lang="en-US" dirty="0"/>
              <a:t> applied to labeling.</a:t>
            </a:r>
            <a:br>
              <a:rPr lang="en-US" dirty="0"/>
            </a:br>
            <a:r>
              <a:rPr lang="en-US" dirty="0"/>
              <a:t>Used for:</a:t>
            </a:r>
          </a:p>
          <a:p>
            <a:r>
              <a:rPr lang="en-US" dirty="0"/>
              <a:t>Enforcing label consistency</a:t>
            </a:r>
          </a:p>
          <a:p>
            <a:r>
              <a:rPr lang="en-US" dirty="0"/>
              <a:t>Ensuring predictions follow defined constraints</a:t>
            </a:r>
          </a:p>
          <a:p>
            <a:r>
              <a:rPr lang="en-US" dirty="0"/>
              <a:t>Avoiding invalid label combinations</a:t>
            </a:r>
          </a:p>
          <a:p>
            <a:r>
              <a:rPr lang="en-US" dirty="0"/>
              <a:t>Improving structured classification tasks</a:t>
            </a:r>
          </a:p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If “Technical Report” must also include “Documentation” → CSP ensures this.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647145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92F21-DA71-4576-81AC-0D64FBAAC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Model &amp; Tokenizer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A7054-C70B-4F96-8A18-7B0595458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training:</a:t>
            </a:r>
          </a:p>
          <a:p>
            <a:r>
              <a:rPr lang="en-US" dirty="0"/>
              <a:t>Save model weights (e.g., ./results/)</a:t>
            </a:r>
          </a:p>
          <a:p>
            <a:r>
              <a:rPr lang="en-US" dirty="0"/>
              <a:t>Save tokenizer for consistent future preprocessing</a:t>
            </a:r>
            <a:br>
              <a:rPr lang="en-US" dirty="0"/>
            </a:br>
            <a:r>
              <a:rPr lang="en-US" dirty="0"/>
              <a:t>Provides:</a:t>
            </a:r>
          </a:p>
          <a:p>
            <a:r>
              <a:rPr lang="en-US" dirty="0"/>
              <a:t>Reusability</a:t>
            </a:r>
          </a:p>
          <a:p>
            <a:r>
              <a:rPr lang="en-US" dirty="0"/>
              <a:t>Avoids retraining</a:t>
            </a:r>
          </a:p>
          <a:p>
            <a:r>
              <a:rPr lang="en-US" dirty="0"/>
              <a:t>Portability across systems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094646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B23A3-6490-4B45-AD3E-531978833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on New Text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F4551-525B-40F6-BE55-77B12C92A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Steps for inference:</a:t>
            </a:r>
          </a:p>
          <a:p>
            <a:r>
              <a:rPr lang="en-US" dirty="0"/>
              <a:t>Tokenize input text</a:t>
            </a:r>
          </a:p>
          <a:p>
            <a:r>
              <a:rPr lang="en-US" dirty="0"/>
              <a:t>Pass through trained BERT</a:t>
            </a:r>
          </a:p>
          <a:p>
            <a:r>
              <a:rPr lang="en-US" dirty="0"/>
              <a:t>Generate logits</a:t>
            </a:r>
          </a:p>
          <a:p>
            <a:r>
              <a:rPr lang="en-US" dirty="0"/>
              <a:t>Apply argmax to get predicted category</a:t>
            </a:r>
          </a:p>
          <a:p>
            <a:r>
              <a:rPr lang="en-US" dirty="0"/>
              <a:t>Convert numeric label to readable label</a:t>
            </a:r>
          </a:p>
          <a:p>
            <a:r>
              <a:rPr lang="en-US" dirty="0"/>
              <a:t>Used for:</a:t>
            </a:r>
          </a:p>
          <a:p>
            <a:r>
              <a:rPr lang="en-US" dirty="0"/>
              <a:t>Interactive testing</a:t>
            </a:r>
          </a:p>
          <a:p>
            <a:r>
              <a:rPr lang="en-US" dirty="0"/>
              <a:t>Classifying any new document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414859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9446A-9AD5-4779-AD6C-BF910F05A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46DCD-97D1-40A0-A78A-7C93497DE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Demonstrated BERT-based document categorization workflow.</a:t>
            </a:r>
          </a:p>
          <a:p>
            <a:r>
              <a:rPr lang="en-US" dirty="0"/>
              <a:t>Covered preprocessing → tokenization → training → evaluation → inference.</a:t>
            </a:r>
          </a:p>
          <a:p>
            <a:r>
              <a:rPr lang="en-US" dirty="0"/>
              <a:t>BERT + CSP improves accuracy and consistency.</a:t>
            </a:r>
          </a:p>
          <a:p>
            <a:r>
              <a:rPr lang="en-US" dirty="0"/>
              <a:t>Model is capable of automatic, reliable classification of unseen text.</a:t>
            </a:r>
          </a:p>
          <a:p>
            <a:r>
              <a:rPr lang="en-US" b="1" dirty="0"/>
              <a:t>Key Takeaways:</a:t>
            </a:r>
            <a:br>
              <a:rPr lang="en-US" dirty="0"/>
            </a:br>
            <a:r>
              <a:rPr lang="en-US" dirty="0"/>
              <a:t>✓ Preprocessing &amp; tokenization are essential</a:t>
            </a:r>
            <a:br>
              <a:rPr lang="en-US" dirty="0"/>
            </a:br>
            <a:r>
              <a:rPr lang="en-US" dirty="0"/>
              <a:t>✓ Fine-tuning empowers domain-specific accuracy</a:t>
            </a:r>
            <a:br>
              <a:rPr lang="en-US" dirty="0"/>
            </a:br>
            <a:r>
              <a:rPr lang="en-US" dirty="0"/>
              <a:t>✓ Model is reusable &amp; scalable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501226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3A39A-44EB-4F87-957A-59A0ECD84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 Have Any Questions?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99187-D609-4139-8E9E-166A671D6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Thank You!</a:t>
            </a:r>
            <a:br>
              <a:rPr lang="en-US" dirty="0"/>
            </a:br>
            <a:r>
              <a:rPr lang="en-US" dirty="0"/>
              <a:t>We appreciate your time and attention.</a:t>
            </a:r>
          </a:p>
          <a:p>
            <a:r>
              <a:rPr lang="en-US" dirty="0"/>
              <a:t>If you have any questions, feel free to ask!</a:t>
            </a:r>
            <a:br>
              <a:rPr lang="en-US" dirty="0"/>
            </a:br>
            <a:r>
              <a:rPr lang="en-US" dirty="0"/>
              <a:t>We are happy to explain anything related to:</a:t>
            </a:r>
          </a:p>
          <a:p>
            <a:r>
              <a:rPr lang="en-US" dirty="0"/>
              <a:t>BERT Model</a:t>
            </a:r>
          </a:p>
          <a:p>
            <a:r>
              <a:rPr lang="en-US" dirty="0"/>
              <a:t>Tokenization</a:t>
            </a:r>
          </a:p>
          <a:p>
            <a:r>
              <a:rPr lang="en-US" dirty="0"/>
              <a:t>Training &amp; Evaluation</a:t>
            </a:r>
          </a:p>
          <a:p>
            <a:r>
              <a:rPr lang="en-US" dirty="0"/>
              <a:t>CSP Label Constraints</a:t>
            </a:r>
          </a:p>
          <a:p>
            <a:r>
              <a:rPr lang="en-US" dirty="0"/>
              <a:t>Prediction Function</a:t>
            </a:r>
          </a:p>
          <a:p>
            <a:r>
              <a:rPr lang="en-US" dirty="0"/>
              <a:t>Dataset &amp; Preprocessing</a:t>
            </a:r>
          </a:p>
          <a:p>
            <a:r>
              <a:rPr lang="en-US" b="1" dirty="0"/>
              <a:t>Do you have any questions?</a:t>
            </a: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9134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8D513-69AD-4108-A919-00DD9FD2B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PK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82F85FD-E8FB-4511-A744-6CE854BB44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Organizations deal with huge amounts of documentation.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Manual classification is slow and error-prone.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use </a:t>
            </a:r>
            <a:r>
              <a:rPr kumimoji="0" lang="en-PK" altLang="en-PK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BERT</a:t>
            </a: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 transformer-based NLP model, for automated text categorization.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System learns patterns from labeled data and predicts categories for new documents.</a:t>
            </a:r>
          </a:p>
        </p:txBody>
      </p:sp>
    </p:spTree>
    <p:extLst>
      <p:ext uri="{BB962C8B-B14F-4D97-AF65-F5344CB8AC3E}">
        <p14:creationId xmlns:p14="http://schemas.microsoft.com/office/powerpoint/2010/main" val="4220023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5F63D-BC19-444D-AE29-33992A656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3A608-43AF-446E-B239-CE666165B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semantic patterns from documentation.</a:t>
            </a:r>
          </a:p>
          <a:p>
            <a:r>
              <a:rPr lang="en-US" dirty="0"/>
              <a:t>Automatically classify new text into defined categories.</a:t>
            </a:r>
          </a:p>
          <a:p>
            <a:r>
              <a:rPr lang="en-US" dirty="0"/>
              <a:t>Produce consistent, reproducible output.</a:t>
            </a:r>
          </a:p>
          <a:p>
            <a:r>
              <a:rPr lang="en-US" dirty="0"/>
              <a:t>Evaluate accuracy &amp; generalization on unseen data.</a:t>
            </a:r>
          </a:p>
        </p:txBody>
      </p:sp>
    </p:spTree>
    <p:extLst>
      <p:ext uri="{BB962C8B-B14F-4D97-AF65-F5344CB8AC3E}">
        <p14:creationId xmlns:p14="http://schemas.microsoft.com/office/powerpoint/2010/main" val="2499384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2E3B-484C-4E6D-A889-C0F9DB290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  <a:endParaRPr lang="en-PK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CB1D676-CA62-49BF-94DC-88555710B83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 and preprocess dataset (CSV).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Clean text &amp; prepare labels.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Train/test split (80/20).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Tokenize using BERT tokenizer.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Fine-tune BERT for sequence classification.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Build interactive prediction function.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PK" altLang="en-PK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 model on new text input.</a:t>
            </a:r>
          </a:p>
        </p:txBody>
      </p:sp>
    </p:spTree>
    <p:extLst>
      <p:ext uri="{BB962C8B-B14F-4D97-AF65-F5344CB8AC3E}">
        <p14:creationId xmlns:p14="http://schemas.microsoft.com/office/powerpoint/2010/main" val="4277657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88411-E88C-4378-AC25-7B828192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Overview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FFEE2-F3D2-4FDD-ADCF-51988C078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Dataset Columns:</a:t>
            </a:r>
            <a:endParaRPr lang="en-US" dirty="0"/>
          </a:p>
          <a:p>
            <a:r>
              <a:rPr lang="en-US" i="1" dirty="0"/>
              <a:t>text</a:t>
            </a:r>
            <a:r>
              <a:rPr lang="en-US" dirty="0"/>
              <a:t> → document content</a:t>
            </a:r>
          </a:p>
          <a:p>
            <a:r>
              <a:rPr lang="en-US" i="1" dirty="0"/>
              <a:t>label</a:t>
            </a:r>
            <a:r>
              <a:rPr lang="en-US" dirty="0"/>
              <a:t> → predefined category</a:t>
            </a:r>
          </a:p>
          <a:p>
            <a:r>
              <a:rPr lang="en-US" b="1" dirty="0"/>
              <a:t>Preprocessing Includes:</a:t>
            </a:r>
            <a:endParaRPr lang="en-US" dirty="0"/>
          </a:p>
          <a:p>
            <a:r>
              <a:rPr lang="en-US" dirty="0"/>
              <a:t>Removing missing values</a:t>
            </a:r>
          </a:p>
          <a:p>
            <a:r>
              <a:rPr lang="en-US" dirty="0"/>
              <a:t>Normalizing data</a:t>
            </a:r>
          </a:p>
          <a:p>
            <a:r>
              <a:rPr lang="en-US" dirty="0"/>
              <a:t>Converting labels to numeric format</a:t>
            </a:r>
          </a:p>
          <a:p>
            <a:r>
              <a:rPr lang="en-US" dirty="0"/>
              <a:t>Splitting into training &amp; test set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771271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778AC-58E6-42A0-BB4D-E7B780244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 (BERT)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78DC7-ACE2-4F3D-8775-E2459299C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4" y="2160494"/>
            <a:ext cx="8911688" cy="3750728"/>
          </a:xfrm>
        </p:spPr>
        <p:txBody>
          <a:bodyPr/>
          <a:lstStyle/>
          <a:p>
            <a:r>
              <a:rPr lang="en-US" b="1" dirty="0"/>
              <a:t>Before training, text is converted into BERT-compatible format:</a:t>
            </a:r>
          </a:p>
          <a:p>
            <a:r>
              <a:rPr lang="en-US" dirty="0" err="1"/>
              <a:t>Subword</a:t>
            </a:r>
            <a:r>
              <a:rPr lang="en-US" dirty="0"/>
              <a:t> tokenization</a:t>
            </a:r>
          </a:p>
          <a:p>
            <a:r>
              <a:rPr lang="en-US" dirty="0"/>
              <a:t>Input IDs (numerical tokens)</a:t>
            </a:r>
          </a:p>
          <a:p>
            <a:r>
              <a:rPr lang="en-US" dirty="0"/>
              <a:t>Attention masks</a:t>
            </a:r>
          </a:p>
          <a:p>
            <a:r>
              <a:rPr lang="en-US" dirty="0"/>
              <a:t>Padding &amp; truncation to fixed length (e.g., 128)</a:t>
            </a:r>
          </a:p>
          <a:p>
            <a:r>
              <a:rPr lang="en-US" dirty="0"/>
              <a:t>Wrapped into custom Dataset class for Trainer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19415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0B33C-7713-4FAC-8CEE-682AFCE74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Tokenizer Files Downloaded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B4C02-1A33-409B-B74C-C9CE50A67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During setup, BERT downloads essential files:</a:t>
            </a:r>
          </a:p>
          <a:p>
            <a:r>
              <a:rPr lang="en-US" dirty="0" err="1"/>
              <a:t>tokenizer_config.json</a:t>
            </a:r>
            <a:endParaRPr lang="en-US" dirty="0"/>
          </a:p>
          <a:p>
            <a:r>
              <a:rPr lang="en-US" dirty="0"/>
              <a:t>vocab.txt</a:t>
            </a:r>
          </a:p>
          <a:p>
            <a:r>
              <a:rPr lang="en-US" dirty="0" err="1"/>
              <a:t>tokenizer.json</a:t>
            </a:r>
            <a:endParaRPr lang="en-US" dirty="0"/>
          </a:p>
          <a:p>
            <a:r>
              <a:rPr lang="en-US" dirty="0" err="1"/>
              <a:t>config.json</a:t>
            </a:r>
            <a:br>
              <a:rPr lang="en-US" dirty="0"/>
            </a:br>
            <a:r>
              <a:rPr lang="en-US" dirty="0"/>
              <a:t>These ensure identical preprocessing during training &amp; inference.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193048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4C2F7-2B52-4B2E-95E5-6C8F1D02B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 Model Setup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342F9-1215-4E73-B7B7-E57DECF7E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Load </a:t>
            </a:r>
            <a:r>
              <a:rPr lang="en-US" b="1" dirty="0" err="1"/>
              <a:t>BertForSequenceClassification</a:t>
            </a:r>
            <a:endParaRPr lang="en-US" dirty="0"/>
          </a:p>
          <a:p>
            <a:r>
              <a:rPr lang="en-US" dirty="0"/>
              <a:t>Set number of output labels</a:t>
            </a:r>
          </a:p>
          <a:p>
            <a:r>
              <a:rPr lang="en-US" dirty="0"/>
              <a:t>Model learns semantic features from text</a:t>
            </a:r>
          </a:p>
          <a:p>
            <a:r>
              <a:rPr lang="en-US" dirty="0"/>
              <a:t>Optimized to predict correct document categories</a:t>
            </a:r>
          </a:p>
          <a:p>
            <a:r>
              <a:rPr lang="en-US" dirty="0"/>
              <a:t>Uses transformer attention mechanism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834247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1AA1F-ADE9-4A98-8E8E-D69BCB8F5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 + CSP Text Classification</a:t>
            </a:r>
            <a:endParaRPr lang="en-PK" dirty="0"/>
          </a:p>
        </p:txBody>
      </p:sp>
      <p:pic>
        <p:nvPicPr>
          <p:cNvPr id="4" name="WhatsApp Video 2025-11-15 at 5.47.17 PM">
            <a:hlinkClick r:id="" action="ppaction://media"/>
            <a:extLst>
              <a:ext uri="{FF2B5EF4-FFF2-40B4-BE49-F238E27FC236}">
                <a16:creationId xmlns:a16="http://schemas.microsoft.com/office/drawing/2014/main" id="{B5E0AD9A-28A1-4CD0-9F1C-F632D814893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9213" y="2278063"/>
            <a:ext cx="8915400" cy="3487737"/>
          </a:xfrm>
        </p:spPr>
      </p:pic>
    </p:spTree>
    <p:extLst>
      <p:ext uri="{BB962C8B-B14F-4D97-AF65-F5344CB8AC3E}">
        <p14:creationId xmlns:p14="http://schemas.microsoft.com/office/powerpoint/2010/main" val="6821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6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23</TotalTime>
  <Words>581</Words>
  <Application>Microsoft Office PowerPoint</Application>
  <PresentationFormat>Widescreen</PresentationFormat>
  <Paragraphs>103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Wisp</vt:lpstr>
      <vt:lpstr>BENAZIR BHUTTO SHAHEED UNIVERSITY LYARI</vt:lpstr>
      <vt:lpstr>Introduction</vt:lpstr>
      <vt:lpstr>Problem Statement</vt:lpstr>
      <vt:lpstr>Objectives</vt:lpstr>
      <vt:lpstr>Dataset Overview</vt:lpstr>
      <vt:lpstr>Tokenization (BERT)</vt:lpstr>
      <vt:lpstr>Tokenizer Files Downloaded</vt:lpstr>
      <vt:lpstr>BERT Model Setup</vt:lpstr>
      <vt:lpstr>BERT + CSP Text Classification</vt:lpstr>
      <vt:lpstr>Trainer Setup (HuggingFace)</vt:lpstr>
      <vt:lpstr>CSP Label Constraints (Concept)</vt:lpstr>
      <vt:lpstr>Saving Model &amp; Tokenizer</vt:lpstr>
      <vt:lpstr>Prediction on New Text</vt:lpstr>
      <vt:lpstr>Conclusion</vt:lpstr>
      <vt:lpstr>Do You Have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BENAZIR BHUTTO SHAHEED UNIVERSITY LYARI</dc:title>
  <dc:creator>Shiraz-pc</dc:creator>
  <cp:lastModifiedBy>Shiraz-pc</cp:lastModifiedBy>
  <cp:revision>3</cp:revision>
  <dcterms:created xsi:type="dcterms:W3CDTF">2025-11-15T13:43:43Z</dcterms:created>
  <dcterms:modified xsi:type="dcterms:W3CDTF">2025-11-15T14:07:07Z</dcterms:modified>
</cp:coreProperties>
</file>

<file path=docProps/thumbnail.jpeg>
</file>